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packag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embeddings/Microsoft_Excel_Worksheet33.xlsx" ContentType="application/vnd.openxmlformats-officedocument.spreadsheetml.sheet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2"/>
  </p:notesMasterIdLst>
  <p:sldIdLst>
    <p:sldId id="371" r:id="rId3"/>
    <p:sldId id="372" r:id="rId4"/>
    <p:sldId id="385" r:id="rId5"/>
    <p:sldId id="386" r:id="rId6"/>
    <p:sldId id="381" r:id="rId7"/>
    <p:sldId id="387" r:id="rId8"/>
    <p:sldId id="350" r:id="rId9"/>
    <p:sldId id="351" r:id="rId10"/>
    <p:sldId id="310" r:id="rId11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9" autoAdjust="0"/>
  </p:normalViewPr>
  <p:slideViewPr>
    <p:cSldViewPr>
      <p:cViewPr>
        <p:scale>
          <a:sx n="93" d="100"/>
          <a:sy n="93" d="100"/>
        </p:scale>
        <p:origin x="-215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04957050096386E-2"/>
          <c:y val="0"/>
          <c:w val="0.92679008589980727"/>
          <c:h val="0.58608372941668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4633790687308378E-2"/>
                  <c:y val="-0.1183335253539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681490788973824E-3"/>
                  <c:y val="-5.57782782694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01863486216709E-3"/>
                  <c:y val="-1.6733483480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020045044253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13149156506467E-2"/>
                  <c:y val="-0.13717470512838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9426088807034E-3"/>
                  <c:y val="-1.673348348084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8852177614068E-2"/>
                  <c:y val="-2.788913913474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59E-2"/>
                  <c:y val="-5.577827826948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714944"/>
        <c:axId val="159817024"/>
        <c:axId val="0"/>
      </c:bar3DChart>
      <c:catAx>
        <c:axId val="4571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817024"/>
        <c:crosses val="autoZero"/>
        <c:auto val="1"/>
        <c:lblAlgn val="ctr"/>
        <c:lblOffset val="100"/>
        <c:noMultiLvlLbl val="0"/>
      </c:catAx>
      <c:valAx>
        <c:axId val="159817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714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36823254026606"/>
          <c:y val="0.83136360240028639"/>
          <c:w val="0.69334718003712636"/>
          <c:h val="0.14120133737883794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04957050096386E-2"/>
          <c:y val="4.903860464985664E-2"/>
          <c:w val="0.92679008589980727"/>
          <c:h val="0.44110874284254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4633790687308378E-2"/>
                  <c:y val="-0.1183335253539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681490788973824E-3"/>
                  <c:y val="-5.57782782694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01863486216709E-3"/>
                  <c:y val="-1.6733483480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020045044253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произошедших несчастных случаев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13149156506467E-2"/>
                  <c:y val="-0.13717470512838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9426088807034E-3"/>
                  <c:y val="-1.673348348084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8852177614068E-2"/>
                  <c:y val="-2.788913913474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59E-2"/>
                  <c:y val="-5.577827826948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произошедших несчастных случаев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712384"/>
        <c:axId val="159835840"/>
        <c:axId val="0"/>
      </c:bar3DChart>
      <c:catAx>
        <c:axId val="4571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835840"/>
        <c:crosses val="autoZero"/>
        <c:auto val="1"/>
        <c:lblAlgn val="ctr"/>
        <c:lblOffset val="100"/>
        <c:noMultiLvlLbl val="0"/>
      </c:catAx>
      <c:valAx>
        <c:axId val="15983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71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36823254026606"/>
          <c:y val="0.79915584798523998"/>
          <c:w val="0.69334718003712636"/>
          <c:h val="0.17340921153505925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поднадзорных объектов</a:t>
            </a:r>
          </a:p>
        </c:rich>
      </c:tx>
      <c:layout>
        <c:manualLayout>
          <c:xMode val="edge"/>
          <c:yMode val="edge"/>
          <c:x val="0.19955255519870763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23357951976255E-2"/>
          <c:y val="0.19353992718757745"/>
          <c:w val="0.96625564740847236"/>
          <c:h val="0.54512212318289421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0491264"/>
        <c:axId val="159834112"/>
        <c:axId val="0"/>
      </c:bar3DChart>
      <c:catAx>
        <c:axId val="6049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59834112"/>
        <c:crosses val="autoZero"/>
        <c:auto val="1"/>
        <c:lblAlgn val="ctr"/>
        <c:lblOffset val="100"/>
        <c:noMultiLvlLbl val="0"/>
      </c:catAx>
      <c:valAx>
        <c:axId val="15983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4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районы</c:v>
                </c:pt>
                <c:pt idx="1">
                  <c:v>паспорта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районы</c:v>
                </c:pt>
                <c:pt idx="1">
                  <c:v>паспорта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91776"/>
        <c:axId val="159785536"/>
      </c:barChart>
      <c:catAx>
        <c:axId val="604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9785536"/>
        <c:crosses val="autoZero"/>
        <c:auto val="1"/>
        <c:lblAlgn val="ctr"/>
        <c:lblOffset val="100"/>
        <c:noMultiLvlLbl val="0"/>
      </c:catAx>
      <c:valAx>
        <c:axId val="15978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4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68ECE-F8C6-4705-ABBE-C27760579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0F563-8935-4F43-A771-689384D1F9A0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9C8DD-AB21-4C80-9A53-669157FCBC8C}" type="parTrans" cxnId="{43AFCEC4-083E-493E-B02B-38B09F284944}">
      <dgm:prSet/>
      <dgm:spPr/>
      <dgm:t>
        <a:bodyPr/>
        <a:lstStyle/>
        <a:p>
          <a:endParaRPr lang="ru-RU"/>
        </a:p>
      </dgm:t>
    </dgm:pt>
    <dgm:pt modelId="{1392DEC8-4D9C-4D19-BB8C-426DA9FC5E65}" type="sibTrans" cxnId="{43AFCEC4-083E-493E-B02B-38B09F284944}">
      <dgm:prSet/>
      <dgm:spPr/>
      <dgm:t>
        <a:bodyPr/>
        <a:lstStyle/>
        <a:p>
          <a:endParaRPr lang="ru-RU"/>
        </a:p>
      </dgm:t>
    </dgm:pt>
    <dgm:pt modelId="{0DD886AA-702C-40DD-8C34-58CF53547DFC}">
      <dgm:prSet/>
      <dgm:spPr/>
      <dgm:t>
        <a:bodyPr/>
        <a:lstStyle/>
        <a:p>
          <a:r>
            <a:rPr lang="ru-RU" b="1" i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Число поднадзорных объектов теплоэнергетики  по Саратовской области– 3689</a:t>
          </a:r>
        </a:p>
      </dgm:t>
    </dgm:pt>
    <dgm:pt modelId="{A9C2E255-C045-4610-BF23-18AB95A6206E}" type="parTrans" cxnId="{554BF64F-7185-43F8-B9D3-90E7CEE9B4C9}">
      <dgm:prSet/>
      <dgm:spPr/>
      <dgm:t>
        <a:bodyPr/>
        <a:lstStyle/>
        <a:p>
          <a:endParaRPr lang="ru-RU"/>
        </a:p>
      </dgm:t>
    </dgm:pt>
    <dgm:pt modelId="{1BA48D17-1561-4E47-9CB7-A7BC2496266A}" type="sibTrans" cxnId="{554BF64F-7185-43F8-B9D3-90E7CEE9B4C9}">
      <dgm:prSet/>
      <dgm:spPr/>
      <dgm:t>
        <a:bodyPr/>
        <a:lstStyle/>
        <a:p>
          <a:endParaRPr lang="ru-RU"/>
        </a:p>
      </dgm:t>
    </dgm:pt>
    <dgm:pt modelId="{939E3AD4-BF02-4123-AD7B-1451C9301503}" type="pres">
      <dgm:prSet presAssocID="{5AF68ECE-F8C6-4705-ABBE-C27760579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1ED73-7538-44F1-A4FC-483D8E3CACE4}" type="pres">
      <dgm:prSet presAssocID="{D670F563-8935-4F43-A771-689384D1F9A0}" presName="parentText" presStyleLbl="node1" presStyleIdx="0" presStyleCnt="2" custScaleY="32746" custLinFactNeighborY="-16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AB0AF-6DCC-4248-A180-00FF21A293C3}" type="pres">
      <dgm:prSet presAssocID="{1392DEC8-4D9C-4D19-BB8C-426DA9FC5E65}" presName="spacer" presStyleCnt="0"/>
      <dgm:spPr/>
    </dgm:pt>
    <dgm:pt modelId="{E53570C1-C9B2-4061-A12C-E7FCE04E9509}" type="pres">
      <dgm:prSet presAssocID="{0DD886AA-702C-40DD-8C34-58CF53547DFC}" presName="parentText" presStyleLbl="node1" presStyleIdx="1" presStyleCnt="2" custLinFactY="-49102" custLinFactNeighborX="-6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105D8-30BA-4DBF-99C0-20232500BD9F}" type="presOf" srcId="{0DD886AA-702C-40DD-8C34-58CF53547DFC}" destId="{E53570C1-C9B2-4061-A12C-E7FCE04E9509}" srcOrd="0" destOrd="0" presId="urn:microsoft.com/office/officeart/2005/8/layout/vList2"/>
    <dgm:cxn modelId="{43AFCEC4-083E-493E-B02B-38B09F284944}" srcId="{5AF68ECE-F8C6-4705-ABBE-C277605793BC}" destId="{D670F563-8935-4F43-A771-689384D1F9A0}" srcOrd="0" destOrd="0" parTransId="{AEC9C8DD-AB21-4C80-9A53-669157FCBC8C}" sibTransId="{1392DEC8-4D9C-4D19-BB8C-426DA9FC5E65}"/>
    <dgm:cxn modelId="{7327E2C1-7FFC-45F3-93AC-E8B3D995185C}" type="presOf" srcId="{D670F563-8935-4F43-A771-689384D1F9A0}" destId="{0A61ED73-7538-44F1-A4FC-483D8E3CACE4}" srcOrd="0" destOrd="0" presId="urn:microsoft.com/office/officeart/2005/8/layout/vList2"/>
    <dgm:cxn modelId="{554BF64F-7185-43F8-B9D3-90E7CEE9B4C9}" srcId="{5AF68ECE-F8C6-4705-ABBE-C277605793BC}" destId="{0DD886AA-702C-40DD-8C34-58CF53547DFC}" srcOrd="1" destOrd="0" parTransId="{A9C2E255-C045-4610-BF23-18AB95A6206E}" sibTransId="{1BA48D17-1561-4E47-9CB7-A7BC2496266A}"/>
    <dgm:cxn modelId="{D8B2F140-426C-4B4A-885C-8BA2DCE8339B}" type="presOf" srcId="{5AF68ECE-F8C6-4705-ABBE-C277605793BC}" destId="{939E3AD4-BF02-4123-AD7B-1451C9301503}" srcOrd="0" destOrd="0" presId="urn:microsoft.com/office/officeart/2005/8/layout/vList2"/>
    <dgm:cxn modelId="{F89245A2-B42C-4C0A-B400-D2265C64D3B1}" type="presParOf" srcId="{939E3AD4-BF02-4123-AD7B-1451C9301503}" destId="{0A61ED73-7538-44F1-A4FC-483D8E3CACE4}" srcOrd="0" destOrd="0" presId="urn:microsoft.com/office/officeart/2005/8/layout/vList2"/>
    <dgm:cxn modelId="{F2EC439A-A711-4123-9709-86BD9AAFAF90}" type="presParOf" srcId="{939E3AD4-BF02-4123-AD7B-1451C9301503}" destId="{B78AB0AF-6DCC-4248-A180-00FF21A293C3}" srcOrd="1" destOrd="0" presId="urn:microsoft.com/office/officeart/2005/8/layout/vList2"/>
    <dgm:cxn modelId="{9ECB2192-79C8-49D3-ABEC-395018805227}" type="presParOf" srcId="{939E3AD4-BF02-4123-AD7B-1451C9301503}" destId="{E53570C1-C9B2-4061-A12C-E7FCE04E95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13DA2-EC43-4122-9EEC-BEC2667A0382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81D35-8980-4ECD-B066-EB69976C06F7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поднадзорные </a:t>
          </a:r>
        </a:p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электроэнгергетики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</dgm:t>
    </dgm:pt>
    <dgm:pt modelId="{86D2473B-D9F6-4D65-88F1-2CA79B9FA3EE}" type="parTrans" cxnId="{EFF83245-B6AD-40C9-921A-BD6C54815050}">
      <dgm:prSet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4F119-ABC3-45EF-9AD0-5D45916BCEAF}" type="sibTrans" cxnId="{EFF83245-B6AD-40C9-921A-BD6C54815050}">
      <dgm:prSet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0433F-D26D-4AAC-9C22-02FFABB20960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Гидроэлектростанция, атомная станция, 7 тепловых электростанций, 3 солнечные станции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12E13-91C6-4611-905B-EB809C89FEB3}" type="parTrans" cxnId="{F0B69E10-BFC5-415F-8A76-22A82F24319C}">
      <dgm:prSet custT="1"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199F7-8CBF-4EF4-BE9B-A39337C095B5}" type="sibTrans" cxnId="{F0B69E10-BFC5-415F-8A76-22A82F24319C}">
      <dgm:prSet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A0B1D-1D11-4B79-BF1C-BEE6A3FFB302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предприятий электрических сетей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C844F-775D-43D1-A1F0-F9C01E61FCF2}" type="parTrans" cxnId="{38044017-143E-4977-90D2-7F5B6DD9F891}">
      <dgm:prSet custT="1"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BD05C-C568-45D1-BCD1-FB39C0D292C4}" type="sibTrans" cxnId="{38044017-143E-4977-90D2-7F5B6DD9F891}">
      <dgm:prSet/>
      <dgm:spPr/>
      <dgm:t>
        <a:bodyPr/>
        <a:lstStyle/>
        <a:p>
          <a:endParaRPr lang="ru-RU" sz="1400" b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23B4F-6EE9-40C8-9838-E0355760D3E7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7893 электрических подстанций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ED1B7-F7DD-44D9-B3A5-1AD3BD93865A}" type="parTrans" cxnId="{EC44BCAE-3F0F-476A-94E2-851A5423B03F}">
      <dgm:prSet/>
      <dgm:spPr/>
      <dgm:t>
        <a:bodyPr/>
        <a:lstStyle/>
        <a:p>
          <a:endParaRPr lang="ru-RU"/>
        </a:p>
      </dgm:t>
    </dgm:pt>
    <dgm:pt modelId="{6E4C9D30-B062-40AC-BC7B-B559B23249F5}" type="sibTrans" cxnId="{EC44BCAE-3F0F-476A-94E2-851A5423B03F}">
      <dgm:prSet/>
      <dgm:spPr/>
      <dgm:t>
        <a:bodyPr/>
        <a:lstStyle/>
        <a:p>
          <a:endParaRPr lang="ru-RU"/>
        </a:p>
      </dgm:t>
    </dgm:pt>
    <dgm:pt modelId="{1E65842E-1AF9-4BFB-A669-4A6F5533C09D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59090 потребителей электроэнергии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24427-94B8-4D1B-8AF6-91733CA108AD}" type="parTrans" cxnId="{AA75D7FE-EBF1-4A74-8E0E-0C1F1DCE4C81}">
      <dgm:prSet/>
      <dgm:spPr/>
      <dgm:t>
        <a:bodyPr/>
        <a:lstStyle/>
        <a:p>
          <a:endParaRPr lang="ru-RU"/>
        </a:p>
      </dgm:t>
    </dgm:pt>
    <dgm:pt modelId="{D3BF4DBF-E1BB-423C-817F-169EFDAB9382}" type="sibTrans" cxnId="{AA75D7FE-EBF1-4A74-8E0E-0C1F1DCE4C81}">
      <dgm:prSet/>
      <dgm:spPr/>
      <dgm:t>
        <a:bodyPr/>
        <a:lstStyle/>
        <a:p>
          <a:endParaRPr lang="ru-RU"/>
        </a:p>
      </dgm:t>
    </dgm:pt>
    <dgm:pt modelId="{D0F94380-3368-4D41-816B-67A3E14B5408}" type="pres">
      <dgm:prSet presAssocID="{58813DA2-EC43-4122-9EEC-BEC2667A03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C64D4-3070-4460-93F7-14C57E0A5BBD}" type="pres">
      <dgm:prSet presAssocID="{F9F81D35-8980-4ECD-B066-EB69976C06F7}" presName="root1" presStyleCnt="0"/>
      <dgm:spPr/>
      <dgm:t>
        <a:bodyPr/>
        <a:lstStyle/>
        <a:p>
          <a:endParaRPr lang="ru-RU"/>
        </a:p>
      </dgm:t>
    </dgm:pt>
    <dgm:pt modelId="{CB757B4D-35CE-4C34-9F49-CB3CEF7021B5}" type="pres">
      <dgm:prSet presAssocID="{F9F81D35-8980-4ECD-B066-EB69976C06F7}" presName="LevelOneTextNode" presStyleLbl="node0" presStyleIdx="0" presStyleCnt="1" custScaleX="178734" custScaleY="353438" custLinFactNeighborX="-23118" custLinFactNeighborY="-2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D915C-FFF9-40BF-ACB9-364E118A40FF}" type="pres">
      <dgm:prSet presAssocID="{F9F81D35-8980-4ECD-B066-EB69976C06F7}" presName="level2hierChild" presStyleCnt="0"/>
      <dgm:spPr/>
      <dgm:t>
        <a:bodyPr/>
        <a:lstStyle/>
        <a:p>
          <a:endParaRPr lang="ru-RU"/>
        </a:p>
      </dgm:t>
    </dgm:pt>
    <dgm:pt modelId="{4B397B14-319D-44BD-A266-1B8BB22594E7}" type="pres">
      <dgm:prSet presAssocID="{0F912E13-91C6-4611-905B-EB809C89FEB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79DBC65-D5A5-4FFF-8AB0-725EA9E0FC11}" type="pres">
      <dgm:prSet presAssocID="{0F912E13-91C6-4611-905B-EB809C89FEB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15C79D0-79D2-4D60-9661-93F874181A44}" type="pres">
      <dgm:prSet presAssocID="{23C0433F-D26D-4AAC-9C22-02FFABB20960}" presName="root2" presStyleCnt="0"/>
      <dgm:spPr/>
      <dgm:t>
        <a:bodyPr/>
        <a:lstStyle/>
        <a:p>
          <a:endParaRPr lang="ru-RU"/>
        </a:p>
      </dgm:t>
    </dgm:pt>
    <dgm:pt modelId="{C6D35D0C-01C8-495B-8864-7AFE64ED08E6}" type="pres">
      <dgm:prSet presAssocID="{23C0433F-D26D-4AAC-9C22-02FFABB20960}" presName="LevelTwoTextNode" presStyleLbl="node2" presStyleIdx="0" presStyleCnt="4" custScaleX="529551" custLinFactNeighborX="78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F0F20-0DE4-4DB3-81FD-EB863832DDF4}" type="pres">
      <dgm:prSet presAssocID="{23C0433F-D26D-4AAC-9C22-02FFABB20960}" presName="level3hierChild" presStyleCnt="0"/>
      <dgm:spPr/>
      <dgm:t>
        <a:bodyPr/>
        <a:lstStyle/>
        <a:p>
          <a:endParaRPr lang="ru-RU"/>
        </a:p>
      </dgm:t>
    </dgm:pt>
    <dgm:pt modelId="{4B6D335A-7C0D-4971-AA2B-CFF42AED22D7}" type="pres">
      <dgm:prSet presAssocID="{48DC844F-775D-43D1-A1F0-F9C01E61FCF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F2E07EE-0FE7-4B2F-8355-B65964F1EBBC}" type="pres">
      <dgm:prSet presAssocID="{48DC844F-775D-43D1-A1F0-F9C01E61FCF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90F180B-1B18-40C3-9E85-C6CEDEF1D3CF}" type="pres">
      <dgm:prSet presAssocID="{083A0B1D-1D11-4B79-BF1C-BEE6A3FFB302}" presName="root2" presStyleCnt="0"/>
      <dgm:spPr/>
      <dgm:t>
        <a:bodyPr/>
        <a:lstStyle/>
        <a:p>
          <a:endParaRPr lang="ru-RU"/>
        </a:p>
      </dgm:t>
    </dgm:pt>
    <dgm:pt modelId="{0C474491-7AA1-4D7A-9A07-8D214530F682}" type="pres">
      <dgm:prSet presAssocID="{083A0B1D-1D11-4B79-BF1C-BEE6A3FFB302}" presName="LevelTwoTextNode" presStyleLbl="node2" presStyleIdx="1" presStyleCnt="4" custScaleX="530288" custLinFactNeighborX="78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4F7A-8B85-4CCB-B71D-9CD55C4DD370}" type="pres">
      <dgm:prSet presAssocID="{083A0B1D-1D11-4B79-BF1C-BEE6A3FFB302}" presName="level3hierChild" presStyleCnt="0"/>
      <dgm:spPr/>
      <dgm:t>
        <a:bodyPr/>
        <a:lstStyle/>
        <a:p>
          <a:endParaRPr lang="ru-RU"/>
        </a:p>
      </dgm:t>
    </dgm:pt>
    <dgm:pt modelId="{A45FD7ED-ABE1-4175-8EAF-AB784A1DD5B5}" type="pres">
      <dgm:prSet presAssocID="{125ED1B7-F7DD-44D9-B3A5-1AD3BD93865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D24CCFB-5304-4A6B-A7F8-E1E49532C62C}" type="pres">
      <dgm:prSet presAssocID="{125ED1B7-F7DD-44D9-B3A5-1AD3BD93865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5CFB166-1825-4D82-AA8E-DD33CCC248C2}" type="pres">
      <dgm:prSet presAssocID="{D4923B4F-6EE9-40C8-9838-E0355760D3E7}" presName="root2" presStyleCnt="0"/>
      <dgm:spPr/>
      <dgm:t>
        <a:bodyPr/>
        <a:lstStyle/>
        <a:p>
          <a:endParaRPr lang="ru-RU"/>
        </a:p>
      </dgm:t>
    </dgm:pt>
    <dgm:pt modelId="{A672DFF0-3B5C-44A9-884F-A709D91E35EE}" type="pres">
      <dgm:prSet presAssocID="{D4923B4F-6EE9-40C8-9838-E0355760D3E7}" presName="LevelTwoTextNode" presStyleLbl="node2" presStyleIdx="2" presStyleCnt="4" custScaleX="528051" custLinFactNeighborX="78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6F0CD-3B06-4569-B8C6-2130F0BF0DB8}" type="pres">
      <dgm:prSet presAssocID="{D4923B4F-6EE9-40C8-9838-E0355760D3E7}" presName="level3hierChild" presStyleCnt="0"/>
      <dgm:spPr/>
      <dgm:t>
        <a:bodyPr/>
        <a:lstStyle/>
        <a:p>
          <a:endParaRPr lang="ru-RU"/>
        </a:p>
      </dgm:t>
    </dgm:pt>
    <dgm:pt modelId="{264C4F56-3119-4BB1-93F4-DDDE4D7317FA}" type="pres">
      <dgm:prSet presAssocID="{F1A24427-94B8-4D1B-8AF6-91733CA108A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0B3735D-325D-4087-8EC5-F80B783462F7}" type="pres">
      <dgm:prSet presAssocID="{F1A24427-94B8-4D1B-8AF6-91733CA108A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C2A690A-6FC3-45B8-928B-54E1FD3B1D51}" type="pres">
      <dgm:prSet presAssocID="{1E65842E-1AF9-4BFB-A669-4A6F5533C09D}" presName="root2" presStyleCnt="0"/>
      <dgm:spPr/>
      <dgm:t>
        <a:bodyPr/>
        <a:lstStyle/>
        <a:p>
          <a:endParaRPr lang="ru-RU"/>
        </a:p>
      </dgm:t>
    </dgm:pt>
    <dgm:pt modelId="{8EB21959-A858-4138-BC1B-F5D3560664D2}" type="pres">
      <dgm:prSet presAssocID="{1E65842E-1AF9-4BFB-A669-4A6F5533C09D}" presName="LevelTwoTextNode" presStyleLbl="node2" presStyleIdx="3" presStyleCnt="4" custScaleX="530288" custLinFactNeighborX="74713" custLinFactNeighborY="-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D7F21-E304-432F-B9AB-93CD86B02FB5}" type="pres">
      <dgm:prSet presAssocID="{1E65842E-1AF9-4BFB-A669-4A6F5533C09D}" presName="level3hierChild" presStyleCnt="0"/>
      <dgm:spPr/>
      <dgm:t>
        <a:bodyPr/>
        <a:lstStyle/>
        <a:p>
          <a:endParaRPr lang="ru-RU"/>
        </a:p>
      </dgm:t>
    </dgm:pt>
  </dgm:ptLst>
  <dgm:cxnLst>
    <dgm:cxn modelId="{4A2AC90A-5DF4-4FED-8FBF-4D3151D2D1C0}" type="presOf" srcId="{23C0433F-D26D-4AAC-9C22-02FFABB20960}" destId="{C6D35D0C-01C8-495B-8864-7AFE64ED08E6}" srcOrd="0" destOrd="0" presId="urn:microsoft.com/office/officeart/2005/8/layout/hierarchy2"/>
    <dgm:cxn modelId="{7C3377FE-AED1-4A4C-BB4D-EE2D00F93F05}" type="presOf" srcId="{125ED1B7-F7DD-44D9-B3A5-1AD3BD93865A}" destId="{A45FD7ED-ABE1-4175-8EAF-AB784A1DD5B5}" srcOrd="0" destOrd="0" presId="urn:microsoft.com/office/officeart/2005/8/layout/hierarchy2"/>
    <dgm:cxn modelId="{AA75D7FE-EBF1-4A74-8E0E-0C1F1DCE4C81}" srcId="{F9F81D35-8980-4ECD-B066-EB69976C06F7}" destId="{1E65842E-1AF9-4BFB-A669-4A6F5533C09D}" srcOrd="3" destOrd="0" parTransId="{F1A24427-94B8-4D1B-8AF6-91733CA108AD}" sibTransId="{D3BF4DBF-E1BB-423C-817F-169EFDAB9382}"/>
    <dgm:cxn modelId="{6470E0A3-63E9-4F3F-BCC1-7763371D10FC}" type="presOf" srcId="{083A0B1D-1D11-4B79-BF1C-BEE6A3FFB302}" destId="{0C474491-7AA1-4D7A-9A07-8D214530F682}" srcOrd="0" destOrd="0" presId="urn:microsoft.com/office/officeart/2005/8/layout/hierarchy2"/>
    <dgm:cxn modelId="{530CEABF-5DC2-4B56-96D1-0E675D256D05}" type="presOf" srcId="{F1A24427-94B8-4D1B-8AF6-91733CA108AD}" destId="{D0B3735D-325D-4087-8EC5-F80B783462F7}" srcOrd="1" destOrd="0" presId="urn:microsoft.com/office/officeart/2005/8/layout/hierarchy2"/>
    <dgm:cxn modelId="{F0B69E10-BFC5-415F-8A76-22A82F24319C}" srcId="{F9F81D35-8980-4ECD-B066-EB69976C06F7}" destId="{23C0433F-D26D-4AAC-9C22-02FFABB20960}" srcOrd="0" destOrd="0" parTransId="{0F912E13-91C6-4611-905B-EB809C89FEB3}" sibTransId="{F70199F7-8CBF-4EF4-BE9B-A39337C095B5}"/>
    <dgm:cxn modelId="{022FC772-D5CF-42D1-BEB3-AB1317172B7B}" type="presOf" srcId="{0F912E13-91C6-4611-905B-EB809C89FEB3}" destId="{979DBC65-D5A5-4FFF-8AB0-725EA9E0FC11}" srcOrd="1" destOrd="0" presId="urn:microsoft.com/office/officeart/2005/8/layout/hierarchy2"/>
    <dgm:cxn modelId="{970D003A-7BBD-41A6-9BA3-AE30FA1BE04B}" type="presOf" srcId="{48DC844F-775D-43D1-A1F0-F9C01E61FCF2}" destId="{6F2E07EE-0FE7-4B2F-8355-B65964F1EBBC}" srcOrd="1" destOrd="0" presId="urn:microsoft.com/office/officeart/2005/8/layout/hierarchy2"/>
    <dgm:cxn modelId="{5A79BDCD-AE40-4213-AC22-4FE59FE87830}" type="presOf" srcId="{0F912E13-91C6-4611-905B-EB809C89FEB3}" destId="{4B397B14-319D-44BD-A266-1B8BB22594E7}" srcOrd="0" destOrd="0" presId="urn:microsoft.com/office/officeart/2005/8/layout/hierarchy2"/>
    <dgm:cxn modelId="{38044017-143E-4977-90D2-7F5B6DD9F891}" srcId="{F9F81D35-8980-4ECD-B066-EB69976C06F7}" destId="{083A0B1D-1D11-4B79-BF1C-BEE6A3FFB302}" srcOrd="1" destOrd="0" parTransId="{48DC844F-775D-43D1-A1F0-F9C01E61FCF2}" sibTransId="{EFEBD05C-C568-45D1-BCD1-FB39C0D292C4}"/>
    <dgm:cxn modelId="{47EF59C8-4861-4815-AE7D-989081509453}" type="presOf" srcId="{125ED1B7-F7DD-44D9-B3A5-1AD3BD93865A}" destId="{0D24CCFB-5304-4A6B-A7F8-E1E49532C62C}" srcOrd="1" destOrd="0" presId="urn:microsoft.com/office/officeart/2005/8/layout/hierarchy2"/>
    <dgm:cxn modelId="{319368CF-7563-4D89-B72B-098947D1FEDE}" type="presOf" srcId="{F1A24427-94B8-4D1B-8AF6-91733CA108AD}" destId="{264C4F56-3119-4BB1-93F4-DDDE4D7317FA}" srcOrd="0" destOrd="0" presId="urn:microsoft.com/office/officeart/2005/8/layout/hierarchy2"/>
    <dgm:cxn modelId="{304F580A-C188-4FF9-BB76-EB7D691FEF8B}" type="presOf" srcId="{58813DA2-EC43-4122-9EEC-BEC2667A0382}" destId="{D0F94380-3368-4D41-816B-67A3E14B5408}" srcOrd="0" destOrd="0" presId="urn:microsoft.com/office/officeart/2005/8/layout/hierarchy2"/>
    <dgm:cxn modelId="{D4F5C4BC-4780-47F5-9FBA-4DA6B3B8BA3C}" type="presOf" srcId="{F9F81D35-8980-4ECD-B066-EB69976C06F7}" destId="{CB757B4D-35CE-4C34-9F49-CB3CEF7021B5}" srcOrd="0" destOrd="0" presId="urn:microsoft.com/office/officeart/2005/8/layout/hierarchy2"/>
    <dgm:cxn modelId="{EC44BCAE-3F0F-476A-94E2-851A5423B03F}" srcId="{F9F81D35-8980-4ECD-B066-EB69976C06F7}" destId="{D4923B4F-6EE9-40C8-9838-E0355760D3E7}" srcOrd="2" destOrd="0" parTransId="{125ED1B7-F7DD-44D9-B3A5-1AD3BD93865A}" sibTransId="{6E4C9D30-B062-40AC-BC7B-B559B23249F5}"/>
    <dgm:cxn modelId="{4D6DFC46-A2B9-4FF8-ADC1-4F320B5D8F62}" type="presOf" srcId="{1E65842E-1AF9-4BFB-A669-4A6F5533C09D}" destId="{8EB21959-A858-4138-BC1B-F5D3560664D2}" srcOrd="0" destOrd="0" presId="urn:microsoft.com/office/officeart/2005/8/layout/hierarchy2"/>
    <dgm:cxn modelId="{EB11F108-E862-4399-B6D7-D03B3BFD2185}" type="presOf" srcId="{48DC844F-775D-43D1-A1F0-F9C01E61FCF2}" destId="{4B6D335A-7C0D-4971-AA2B-CFF42AED22D7}" srcOrd="0" destOrd="0" presId="urn:microsoft.com/office/officeart/2005/8/layout/hierarchy2"/>
    <dgm:cxn modelId="{EFF83245-B6AD-40C9-921A-BD6C54815050}" srcId="{58813DA2-EC43-4122-9EEC-BEC2667A0382}" destId="{F9F81D35-8980-4ECD-B066-EB69976C06F7}" srcOrd="0" destOrd="0" parTransId="{86D2473B-D9F6-4D65-88F1-2CA79B9FA3EE}" sibTransId="{FA84F119-ABC3-45EF-9AD0-5D45916BCEAF}"/>
    <dgm:cxn modelId="{9D566BB0-937A-4CBC-935A-446D8FBF5E10}" type="presOf" srcId="{D4923B4F-6EE9-40C8-9838-E0355760D3E7}" destId="{A672DFF0-3B5C-44A9-884F-A709D91E35EE}" srcOrd="0" destOrd="0" presId="urn:microsoft.com/office/officeart/2005/8/layout/hierarchy2"/>
    <dgm:cxn modelId="{8BAE2478-3184-458B-96ED-BDFB03ECC77C}" type="presParOf" srcId="{D0F94380-3368-4D41-816B-67A3E14B5408}" destId="{463C64D4-3070-4460-93F7-14C57E0A5BBD}" srcOrd="0" destOrd="0" presId="urn:microsoft.com/office/officeart/2005/8/layout/hierarchy2"/>
    <dgm:cxn modelId="{F6FCFE90-BB2C-4F72-B9E7-2C93F91B0A71}" type="presParOf" srcId="{463C64D4-3070-4460-93F7-14C57E0A5BBD}" destId="{CB757B4D-35CE-4C34-9F49-CB3CEF7021B5}" srcOrd="0" destOrd="0" presId="urn:microsoft.com/office/officeart/2005/8/layout/hierarchy2"/>
    <dgm:cxn modelId="{83E2902B-E43A-453F-BF78-282F6F3FCE0A}" type="presParOf" srcId="{463C64D4-3070-4460-93F7-14C57E0A5BBD}" destId="{72AD915C-FFF9-40BF-ACB9-364E118A40FF}" srcOrd="1" destOrd="0" presId="urn:microsoft.com/office/officeart/2005/8/layout/hierarchy2"/>
    <dgm:cxn modelId="{BCB72BB4-6AEF-483C-A7E9-02B690D55B27}" type="presParOf" srcId="{72AD915C-FFF9-40BF-ACB9-364E118A40FF}" destId="{4B397B14-319D-44BD-A266-1B8BB22594E7}" srcOrd="0" destOrd="0" presId="urn:microsoft.com/office/officeart/2005/8/layout/hierarchy2"/>
    <dgm:cxn modelId="{985CE180-EEC0-43F1-B083-A3E1E8174316}" type="presParOf" srcId="{4B397B14-319D-44BD-A266-1B8BB22594E7}" destId="{979DBC65-D5A5-4FFF-8AB0-725EA9E0FC11}" srcOrd="0" destOrd="0" presId="urn:microsoft.com/office/officeart/2005/8/layout/hierarchy2"/>
    <dgm:cxn modelId="{C09D0572-8DBD-4B25-9BCD-BE42C8179E4F}" type="presParOf" srcId="{72AD915C-FFF9-40BF-ACB9-364E118A40FF}" destId="{115C79D0-79D2-4D60-9661-93F874181A44}" srcOrd="1" destOrd="0" presId="urn:microsoft.com/office/officeart/2005/8/layout/hierarchy2"/>
    <dgm:cxn modelId="{CED63973-D6F6-4752-855E-A78767F9F071}" type="presParOf" srcId="{115C79D0-79D2-4D60-9661-93F874181A44}" destId="{C6D35D0C-01C8-495B-8864-7AFE64ED08E6}" srcOrd="0" destOrd="0" presId="urn:microsoft.com/office/officeart/2005/8/layout/hierarchy2"/>
    <dgm:cxn modelId="{EEA3761E-68FC-48FA-8206-22759B6E6153}" type="presParOf" srcId="{115C79D0-79D2-4D60-9661-93F874181A44}" destId="{63DF0F20-0DE4-4DB3-81FD-EB863832DDF4}" srcOrd="1" destOrd="0" presId="urn:microsoft.com/office/officeart/2005/8/layout/hierarchy2"/>
    <dgm:cxn modelId="{B3A6C621-86E7-4D6B-8C02-B561E8FFFC93}" type="presParOf" srcId="{72AD915C-FFF9-40BF-ACB9-364E118A40FF}" destId="{4B6D335A-7C0D-4971-AA2B-CFF42AED22D7}" srcOrd="2" destOrd="0" presId="urn:microsoft.com/office/officeart/2005/8/layout/hierarchy2"/>
    <dgm:cxn modelId="{3144F6E4-4CDD-4BF4-90DD-AFAEC3071713}" type="presParOf" srcId="{4B6D335A-7C0D-4971-AA2B-CFF42AED22D7}" destId="{6F2E07EE-0FE7-4B2F-8355-B65964F1EBBC}" srcOrd="0" destOrd="0" presId="urn:microsoft.com/office/officeart/2005/8/layout/hierarchy2"/>
    <dgm:cxn modelId="{FBC6588D-3596-4BA1-8BB7-80158BA12B4C}" type="presParOf" srcId="{72AD915C-FFF9-40BF-ACB9-364E118A40FF}" destId="{A90F180B-1B18-40C3-9E85-C6CEDEF1D3CF}" srcOrd="3" destOrd="0" presId="urn:microsoft.com/office/officeart/2005/8/layout/hierarchy2"/>
    <dgm:cxn modelId="{E42B82E3-EF3A-4624-A31D-9F8633991A52}" type="presParOf" srcId="{A90F180B-1B18-40C3-9E85-C6CEDEF1D3CF}" destId="{0C474491-7AA1-4D7A-9A07-8D214530F682}" srcOrd="0" destOrd="0" presId="urn:microsoft.com/office/officeart/2005/8/layout/hierarchy2"/>
    <dgm:cxn modelId="{B143F3D0-0804-4750-A888-20E76A4AA599}" type="presParOf" srcId="{A90F180B-1B18-40C3-9E85-C6CEDEF1D3CF}" destId="{99B84F7A-8B85-4CCB-B71D-9CD55C4DD370}" srcOrd="1" destOrd="0" presId="urn:microsoft.com/office/officeart/2005/8/layout/hierarchy2"/>
    <dgm:cxn modelId="{846519D1-30A4-44D8-865D-844EF1A4CDAB}" type="presParOf" srcId="{72AD915C-FFF9-40BF-ACB9-364E118A40FF}" destId="{A45FD7ED-ABE1-4175-8EAF-AB784A1DD5B5}" srcOrd="4" destOrd="0" presId="urn:microsoft.com/office/officeart/2005/8/layout/hierarchy2"/>
    <dgm:cxn modelId="{B7BFFC8F-C0BC-469D-879C-EB5F1B98112C}" type="presParOf" srcId="{A45FD7ED-ABE1-4175-8EAF-AB784A1DD5B5}" destId="{0D24CCFB-5304-4A6B-A7F8-E1E49532C62C}" srcOrd="0" destOrd="0" presId="urn:microsoft.com/office/officeart/2005/8/layout/hierarchy2"/>
    <dgm:cxn modelId="{9CEC3471-D404-4B9D-BCA7-1E068ECDC8F5}" type="presParOf" srcId="{72AD915C-FFF9-40BF-ACB9-364E118A40FF}" destId="{A5CFB166-1825-4D82-AA8E-DD33CCC248C2}" srcOrd="5" destOrd="0" presId="urn:microsoft.com/office/officeart/2005/8/layout/hierarchy2"/>
    <dgm:cxn modelId="{CCA50B55-4E7B-469E-BAB6-0BF106840C36}" type="presParOf" srcId="{A5CFB166-1825-4D82-AA8E-DD33CCC248C2}" destId="{A672DFF0-3B5C-44A9-884F-A709D91E35EE}" srcOrd="0" destOrd="0" presId="urn:microsoft.com/office/officeart/2005/8/layout/hierarchy2"/>
    <dgm:cxn modelId="{78586101-7B6F-45BB-915E-19EED69C7826}" type="presParOf" srcId="{A5CFB166-1825-4D82-AA8E-DD33CCC248C2}" destId="{7A66F0CD-3B06-4569-B8C6-2130F0BF0DB8}" srcOrd="1" destOrd="0" presId="urn:microsoft.com/office/officeart/2005/8/layout/hierarchy2"/>
    <dgm:cxn modelId="{F00329FD-FFEE-416C-BC78-16DFF551B269}" type="presParOf" srcId="{72AD915C-FFF9-40BF-ACB9-364E118A40FF}" destId="{264C4F56-3119-4BB1-93F4-DDDE4D7317FA}" srcOrd="6" destOrd="0" presId="urn:microsoft.com/office/officeart/2005/8/layout/hierarchy2"/>
    <dgm:cxn modelId="{3E358A01-65D7-4D03-9F16-D38E73729D8A}" type="presParOf" srcId="{264C4F56-3119-4BB1-93F4-DDDE4D7317FA}" destId="{D0B3735D-325D-4087-8EC5-F80B783462F7}" srcOrd="0" destOrd="0" presId="urn:microsoft.com/office/officeart/2005/8/layout/hierarchy2"/>
    <dgm:cxn modelId="{960BE654-2C08-42E6-ACD6-6CC818E85F4E}" type="presParOf" srcId="{72AD915C-FFF9-40BF-ACB9-364E118A40FF}" destId="{4C2A690A-6FC3-45B8-928B-54E1FD3B1D51}" srcOrd="7" destOrd="0" presId="urn:microsoft.com/office/officeart/2005/8/layout/hierarchy2"/>
    <dgm:cxn modelId="{19C9FCA8-A347-4F87-905B-FE5CD97BA86B}" type="presParOf" srcId="{4C2A690A-6FC3-45B8-928B-54E1FD3B1D51}" destId="{8EB21959-A858-4138-BC1B-F5D3560664D2}" srcOrd="0" destOrd="0" presId="urn:microsoft.com/office/officeart/2005/8/layout/hierarchy2"/>
    <dgm:cxn modelId="{4B1073EE-2FAC-49DB-B575-99EF7CF2DC45}" type="presParOf" srcId="{4C2A690A-6FC3-45B8-928B-54E1FD3B1D51}" destId="{7FED7F21-E304-432F-B9AB-93CD86B02F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68ECE-F8C6-4705-ABBE-C27760579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0F563-8935-4F43-A771-689384D1F9A0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Саратовская область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9C8DD-AB21-4C80-9A53-669157FCBC8C}" type="parTrans" cxnId="{43AFCEC4-083E-493E-B02B-38B09F284944}">
      <dgm:prSet/>
      <dgm:spPr/>
      <dgm:t>
        <a:bodyPr/>
        <a:lstStyle/>
        <a:p>
          <a:endParaRPr lang="ru-RU"/>
        </a:p>
      </dgm:t>
    </dgm:pt>
    <dgm:pt modelId="{1392DEC8-4D9C-4D19-BB8C-426DA9FC5E65}" type="sibTrans" cxnId="{43AFCEC4-083E-493E-B02B-38B09F284944}">
      <dgm:prSet/>
      <dgm:spPr/>
      <dgm:t>
        <a:bodyPr/>
        <a:lstStyle/>
        <a:p>
          <a:endParaRPr lang="ru-RU"/>
        </a:p>
      </dgm:t>
    </dgm:pt>
    <dgm:pt modelId="{939E3AD4-BF02-4123-AD7B-1451C9301503}" type="pres">
      <dgm:prSet presAssocID="{5AF68ECE-F8C6-4705-ABBE-C27760579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1ED73-7538-44F1-A4FC-483D8E3CACE4}" type="pres">
      <dgm:prSet presAssocID="{D670F563-8935-4F43-A771-689384D1F9A0}" presName="parentText" presStyleLbl="node1" presStyleIdx="0" presStyleCnt="1" custAng="0" custScaleX="72661" custScaleY="42061" custLinFactNeighborX="-13909" custLinFactNeighborY="-27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2C4E20-4CD6-4D87-A6CF-245B987FE61A}" type="presOf" srcId="{5AF68ECE-F8C6-4705-ABBE-C277605793BC}" destId="{939E3AD4-BF02-4123-AD7B-1451C9301503}" srcOrd="0" destOrd="0" presId="urn:microsoft.com/office/officeart/2005/8/layout/vList2"/>
    <dgm:cxn modelId="{43AFCEC4-083E-493E-B02B-38B09F284944}" srcId="{5AF68ECE-F8C6-4705-ABBE-C277605793BC}" destId="{D670F563-8935-4F43-A771-689384D1F9A0}" srcOrd="0" destOrd="0" parTransId="{AEC9C8DD-AB21-4C80-9A53-669157FCBC8C}" sibTransId="{1392DEC8-4D9C-4D19-BB8C-426DA9FC5E65}"/>
    <dgm:cxn modelId="{CF40E599-6342-4F8F-810F-C504EC5D52DC}" type="presOf" srcId="{D670F563-8935-4F43-A771-689384D1F9A0}" destId="{0A61ED73-7538-44F1-A4FC-483D8E3CACE4}" srcOrd="0" destOrd="0" presId="urn:microsoft.com/office/officeart/2005/8/layout/vList2"/>
    <dgm:cxn modelId="{E17C114F-E315-4F91-A855-68087FE26E5A}" type="presParOf" srcId="{939E3AD4-BF02-4123-AD7B-1451C9301503}" destId="{0A61ED73-7538-44F1-A4FC-483D8E3CA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68ECE-F8C6-4705-ABBE-C27760579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0F563-8935-4F43-A771-689384D1F9A0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 проверок к ОЗП 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9C8DD-AB21-4C80-9A53-669157FCBC8C}" type="parTrans" cxnId="{43AFCEC4-083E-493E-B02B-38B09F284944}">
      <dgm:prSet/>
      <dgm:spPr/>
      <dgm:t>
        <a:bodyPr/>
        <a:lstStyle/>
        <a:p>
          <a:endParaRPr lang="ru-RU"/>
        </a:p>
      </dgm:t>
    </dgm:pt>
    <dgm:pt modelId="{1392DEC8-4D9C-4D19-BB8C-426DA9FC5E65}" type="sibTrans" cxnId="{43AFCEC4-083E-493E-B02B-38B09F284944}">
      <dgm:prSet/>
      <dgm:spPr/>
      <dgm:t>
        <a:bodyPr/>
        <a:lstStyle/>
        <a:p>
          <a:endParaRPr lang="ru-RU"/>
        </a:p>
      </dgm:t>
    </dgm:pt>
    <dgm:pt modelId="{939E3AD4-BF02-4123-AD7B-1451C9301503}" type="pres">
      <dgm:prSet presAssocID="{5AF68ECE-F8C6-4705-ABBE-C27760579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1ED73-7538-44F1-A4FC-483D8E3CACE4}" type="pres">
      <dgm:prSet presAssocID="{D670F563-8935-4F43-A771-689384D1F9A0}" presName="parentText" presStyleLbl="node1" presStyleIdx="0" presStyleCnt="1" custScaleY="32746" custLinFactNeighborX="-535" custLinFactNeighborY="4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FCEC4-083E-493E-B02B-38B09F284944}" srcId="{5AF68ECE-F8C6-4705-ABBE-C277605793BC}" destId="{D670F563-8935-4F43-A771-689384D1F9A0}" srcOrd="0" destOrd="0" parTransId="{AEC9C8DD-AB21-4C80-9A53-669157FCBC8C}" sibTransId="{1392DEC8-4D9C-4D19-BB8C-426DA9FC5E65}"/>
    <dgm:cxn modelId="{94701094-8991-4EA1-93A8-EF44306FBABB}" type="presOf" srcId="{5AF68ECE-F8C6-4705-ABBE-C277605793BC}" destId="{939E3AD4-BF02-4123-AD7B-1451C9301503}" srcOrd="0" destOrd="0" presId="urn:microsoft.com/office/officeart/2005/8/layout/vList2"/>
    <dgm:cxn modelId="{8DA701DB-EAD1-46D9-8B7C-E2CF6D5F34B3}" type="presOf" srcId="{D670F563-8935-4F43-A771-689384D1F9A0}" destId="{0A61ED73-7538-44F1-A4FC-483D8E3CACE4}" srcOrd="0" destOrd="0" presId="urn:microsoft.com/office/officeart/2005/8/layout/vList2"/>
    <dgm:cxn modelId="{B535AB9E-D396-4DAE-99C5-61151292B5CE}" type="presParOf" srcId="{939E3AD4-BF02-4123-AD7B-1451C9301503}" destId="{0A61ED73-7538-44F1-A4FC-483D8E3CA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1ED73-7538-44F1-A4FC-483D8E3CACE4}">
      <dsp:nvSpPr>
        <dsp:cNvPr id="0" name=""/>
        <dsp:cNvSpPr/>
      </dsp:nvSpPr>
      <dsp:spPr>
        <a:xfrm>
          <a:off x="0" y="26769"/>
          <a:ext cx="8064896" cy="13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9" y="33128"/>
        <a:ext cx="8052178" cy="117545"/>
      </dsp:txXfrm>
    </dsp:sp>
    <dsp:sp modelId="{E53570C1-C9B2-4061-A12C-E7FCE04E9509}">
      <dsp:nvSpPr>
        <dsp:cNvPr id="0" name=""/>
        <dsp:cNvSpPr/>
      </dsp:nvSpPr>
      <dsp:spPr>
        <a:xfrm>
          <a:off x="0" y="0"/>
          <a:ext cx="806489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Число поднадзорных объектов теплоэнергетики  по Саратовской области– 3689</a:t>
          </a:r>
        </a:p>
      </dsp:txBody>
      <dsp:txXfrm>
        <a:off x="19419" y="19419"/>
        <a:ext cx="8026058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57B4D-35CE-4C34-9F49-CB3CEF7021B5}">
      <dsp:nvSpPr>
        <dsp:cNvPr id="0" name=""/>
        <dsp:cNvSpPr/>
      </dsp:nvSpPr>
      <dsp:spPr>
        <a:xfrm>
          <a:off x="841297" y="180927"/>
          <a:ext cx="1494039" cy="1477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поднадзорные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электроэнгергетики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</dsp:txBody>
      <dsp:txXfrm>
        <a:off x="884563" y="224193"/>
        <a:ext cx="1407507" cy="1390664"/>
      </dsp:txXfrm>
    </dsp:sp>
    <dsp:sp modelId="{4B397B14-319D-44BD-A266-1B8BB22594E7}">
      <dsp:nvSpPr>
        <dsp:cNvPr id="0" name=""/>
        <dsp:cNvSpPr/>
      </dsp:nvSpPr>
      <dsp:spPr>
        <a:xfrm rot="19744685">
          <a:off x="2237259" y="544737"/>
          <a:ext cx="138009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80091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2803" y="530430"/>
        <a:ext cx="69004" cy="69004"/>
      </dsp:txXfrm>
    </dsp:sp>
    <dsp:sp modelId="{C6D35D0C-01C8-495B-8864-7AFE64ED08E6}">
      <dsp:nvSpPr>
        <dsp:cNvPr id="0" name=""/>
        <dsp:cNvSpPr/>
      </dsp:nvSpPr>
      <dsp:spPr>
        <a:xfrm>
          <a:off x="3519274" y="1363"/>
          <a:ext cx="4426523" cy="41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Гидроэлектростанция, атомная станция, 7 тепловых электростанций, 3 солнечные станции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1515" y="13604"/>
        <a:ext cx="4402041" cy="393468"/>
      </dsp:txXfrm>
    </dsp:sp>
    <dsp:sp modelId="{4B6D335A-7C0D-4971-AA2B-CFF42AED22D7}">
      <dsp:nvSpPr>
        <dsp:cNvPr id="0" name=""/>
        <dsp:cNvSpPr/>
      </dsp:nvSpPr>
      <dsp:spPr>
        <a:xfrm rot="20944451">
          <a:off x="2324408" y="785059"/>
          <a:ext cx="120579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05794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161" y="775109"/>
        <a:ext cx="60289" cy="60289"/>
      </dsp:txXfrm>
    </dsp:sp>
    <dsp:sp modelId="{0C474491-7AA1-4D7A-9A07-8D214530F682}">
      <dsp:nvSpPr>
        <dsp:cNvPr id="0" name=""/>
        <dsp:cNvSpPr/>
      </dsp:nvSpPr>
      <dsp:spPr>
        <a:xfrm>
          <a:off x="3519274" y="482007"/>
          <a:ext cx="4432684" cy="41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предприятий электрических сетей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1515" y="494248"/>
        <a:ext cx="4408202" cy="393468"/>
      </dsp:txXfrm>
    </dsp:sp>
    <dsp:sp modelId="{A45FD7ED-ABE1-4175-8EAF-AB784A1DD5B5}">
      <dsp:nvSpPr>
        <dsp:cNvPr id="0" name=""/>
        <dsp:cNvSpPr/>
      </dsp:nvSpPr>
      <dsp:spPr>
        <a:xfrm rot="721239">
          <a:off x="2322065" y="1025380"/>
          <a:ext cx="121047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10479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7043" y="1015313"/>
        <a:ext cx="60523" cy="60523"/>
      </dsp:txXfrm>
    </dsp:sp>
    <dsp:sp modelId="{A672DFF0-3B5C-44A9-884F-A709D91E35EE}">
      <dsp:nvSpPr>
        <dsp:cNvPr id="0" name=""/>
        <dsp:cNvSpPr/>
      </dsp:nvSpPr>
      <dsp:spPr>
        <a:xfrm>
          <a:off x="3519274" y="962650"/>
          <a:ext cx="4413985" cy="41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7893 электрических подстанций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1515" y="974891"/>
        <a:ext cx="4389503" cy="393468"/>
      </dsp:txXfrm>
    </dsp:sp>
    <dsp:sp modelId="{264C4F56-3119-4BB1-93F4-DDDE4D7317FA}">
      <dsp:nvSpPr>
        <dsp:cNvPr id="0" name=""/>
        <dsp:cNvSpPr/>
      </dsp:nvSpPr>
      <dsp:spPr>
        <a:xfrm rot="1940687">
          <a:off x="2229542" y="1264135"/>
          <a:ext cx="136372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63720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309" y="1250237"/>
        <a:ext cx="68186" cy="68186"/>
      </dsp:txXfrm>
    </dsp:sp>
    <dsp:sp modelId="{8EB21959-A858-4138-BC1B-F5D3560664D2}">
      <dsp:nvSpPr>
        <dsp:cNvPr id="0" name=""/>
        <dsp:cNvSpPr/>
      </dsp:nvSpPr>
      <dsp:spPr>
        <a:xfrm>
          <a:off x="3487468" y="1440158"/>
          <a:ext cx="4432684" cy="41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59090 потребителей электроэнергии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9709" y="1452399"/>
        <a:ext cx="4408202" cy="39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1ED73-7538-44F1-A4FC-483D8E3CACE4}">
      <dsp:nvSpPr>
        <dsp:cNvPr id="0" name=""/>
        <dsp:cNvSpPr/>
      </dsp:nvSpPr>
      <dsp:spPr>
        <a:xfrm>
          <a:off x="0" y="0"/>
          <a:ext cx="6281924" cy="511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Саратовская область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84" y="24984"/>
        <a:ext cx="6231956" cy="461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1ED73-7538-44F1-A4FC-483D8E3CACE4}">
      <dsp:nvSpPr>
        <dsp:cNvPr id="0" name=""/>
        <dsp:cNvSpPr/>
      </dsp:nvSpPr>
      <dsp:spPr>
        <a:xfrm>
          <a:off x="0" y="144011"/>
          <a:ext cx="8503356" cy="398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 проверок к ОЗП 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51" y="163462"/>
        <a:ext cx="8464454" cy="35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593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0" y="1"/>
            <a:ext cx="2938780" cy="49593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EDE13596-FE52-4FBF-B5C5-20E21669A22B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0" y="9421044"/>
            <a:ext cx="2938780" cy="495935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3E45BAFD-E6D2-45BD-AA86-EBF179CE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7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0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0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0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BAFD-E6D2-45BD-AA86-EBF179CEF0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0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BFD7-0618-489E-A27A-BEDDF55538AB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A26-5ECA-4D08-9CD1-F29D297B7DDD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AD33-3C0C-485F-A10D-79AA6BBD1FD3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680-8E86-4D70-A5B1-A1C8B3B2A85D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0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84E-62F5-4FA4-98F6-17C39920EB79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D8C6-37D8-4E81-977F-AEA2A26E1D29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4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4C39-1A07-4A13-9336-0F4841C851E0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4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862D-3610-404E-8520-3828E4906FEE}" type="datetime1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13AD-3E27-4B38-870A-0CCC333CD350}" type="datetime1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6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A9E4-D0DC-4890-992F-E8AF0FC5DAAA}" type="datetime1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127-210C-43EE-9FE2-FB1C7BBAC376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7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6938-F817-4091-9D8B-C9B0B70CAE75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A99B-4BA5-4B0A-8A1B-1441C1C3FEC5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41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5C9-7174-4283-BBD1-0F4BF997876E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7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08C4-3A73-45AF-B951-CC0BC10673A4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8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E079-490D-4A26-9534-CFE68777225F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AA9-AE74-4E6D-98FC-1C5DB1AF4E07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0E48-EEDC-40C1-96D6-F0BEE916DD68}" type="datetime1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27B7-5770-4A1C-8368-D5E6C0F1B78B}" type="datetime1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870-9D9F-4783-A628-09F9D3A24998}" type="datetime1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010C-AD02-44E5-B1BA-7AF94C9ADA1A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56FA-6249-4A0C-948F-9C6D5867CF1B}" type="datetime1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461DD5-111C-41E4-870F-CAC325D6281C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F6243F-C71F-43DC-AA3D-E1F4F24F4D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EBF8-0812-40A7-879F-DB1B74B84267}" type="datetime1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78D1-F19D-4615-8B57-70B10FC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4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35" y="1196752"/>
            <a:ext cx="2511431" cy="28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072" y="4365104"/>
            <a:ext cx="8775159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algn="ctr">
              <a:defRPr sz="26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z="2400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Публичные </a:t>
            </a:r>
            <a:r>
              <a:rPr lang="ru-RU" sz="24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обсуждения</a:t>
            </a:r>
          </a:p>
          <a:p>
            <a:r>
              <a:rPr lang="ru-RU" sz="24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результатов правоприменительной практики, </a:t>
            </a:r>
          </a:p>
          <a:p>
            <a:r>
              <a:rPr lang="ru-RU" sz="24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руководств </a:t>
            </a:r>
            <a:r>
              <a:rPr lang="ru-RU" sz="2400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по соблюдению обязательных требований </a:t>
            </a:r>
            <a:endParaRPr lang="ru-RU" sz="2400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  <a:p>
            <a:r>
              <a:rPr lang="ru-RU" sz="24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в </a:t>
            </a:r>
            <a:r>
              <a:rPr lang="ru-RU" sz="2400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пределах полномочий </a:t>
            </a:r>
            <a:r>
              <a:rPr lang="ru-RU" sz="24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Ростехнадзора</a:t>
            </a:r>
          </a:p>
          <a:p>
            <a:endParaRPr lang="ru-RU" sz="2400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  <a:p>
            <a:r>
              <a:rPr lang="ru-RU" sz="18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ru-RU" sz="18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2023 </a:t>
            </a:r>
            <a:r>
              <a:rPr lang="ru-RU" sz="18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год</a:t>
            </a:r>
            <a:endParaRPr lang="ru-RU" sz="1800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428" y="476672"/>
            <a:ext cx="8608447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Средне-Поволжское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управление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4354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93" y="1196752"/>
            <a:ext cx="2180092" cy="24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428" y="476672"/>
            <a:ext cx="8608447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Средне-Поволжское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управление Ростехнадзора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57158" y="3933056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20" y="4077072"/>
            <a:ext cx="91612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Аксёнов Вадим Геннадьевич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Саратовского регионального отдела 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энергетического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надзора за ГТС  </a:t>
            </a:r>
            <a:endParaRPr lang="ru-RU" alt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Средне-Поволжского 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12701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332656"/>
            <a:ext cx="9144000" cy="1189038"/>
            <a:chOff x="0" y="11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51520" y="147990"/>
            <a:ext cx="875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надзор </a:t>
            </a:r>
            <a:r>
              <a:rPr kumimoji="1"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электроэнергетике</a:t>
            </a:r>
            <a:endParaRPr kumimoji="1"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78679"/>
              </p:ext>
            </p:extLst>
          </p:nvPr>
        </p:nvGraphicFramePr>
        <p:xfrm>
          <a:off x="588949" y="4077072"/>
          <a:ext cx="8077721" cy="165884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933909"/>
                <a:gridCol w="143812"/>
              </a:tblGrid>
              <a:tr h="28803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Тепловых электростанций – 7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Котельных -</a:t>
                      </a:r>
                      <a:r>
                        <a:rPr lang="ru-RU" sz="14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3681</a:t>
                      </a:r>
                      <a:endParaRPr lang="ru-RU" sz="1400" b="1" i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4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Тепловых сетей (в двухтрубном исчислении)</a:t>
                      </a:r>
                      <a:r>
                        <a:rPr lang="ru-RU" sz="14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2283,7 км</a:t>
                      </a: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77626709"/>
              </p:ext>
            </p:extLst>
          </p:nvPr>
        </p:nvGraphicFramePr>
        <p:xfrm>
          <a:off x="595362" y="3573016"/>
          <a:ext cx="8064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71621110"/>
              </p:ext>
            </p:extLst>
          </p:nvPr>
        </p:nvGraphicFramePr>
        <p:xfrm>
          <a:off x="529728" y="1340768"/>
          <a:ext cx="8330167" cy="186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47964" y="64756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332656"/>
            <a:ext cx="9144000" cy="1189038"/>
            <a:chOff x="0" y="119"/>
            <a:chExt cx="5760" cy="749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339752" y="134076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показатели контрольно-надзорной деятельности </a:t>
            </a:r>
            <a:r>
              <a:rPr lang="ru-RU" dirty="0" smtClean="0"/>
              <a:t>в </a:t>
            </a:r>
            <a:r>
              <a:rPr lang="ru-RU" dirty="0" smtClean="0"/>
              <a:t>2022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9223"/>
              </p:ext>
            </p:extLst>
          </p:nvPr>
        </p:nvGraphicFramePr>
        <p:xfrm>
          <a:off x="683568" y="2420888"/>
          <a:ext cx="8077721" cy="333448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21337"/>
                <a:gridCol w="3456384"/>
              </a:tblGrid>
              <a:tr h="144015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ru-RU" sz="14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проверок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1326 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Внеплановых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1326 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1620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Привлечено к административной ответственности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Должностных лиц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Юридических лиц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Выдано предупреждений</a:t>
                      </a:r>
                      <a:endParaRPr lang="ru-RU" sz="14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 наложенных административных</a:t>
                      </a:r>
                      <a:r>
                        <a:rPr lang="ru-RU" sz="14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штрафов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4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16632"/>
            <a:ext cx="9144000" cy="1189038"/>
            <a:chOff x="0" y="11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83993" y="107663"/>
            <a:ext cx="875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объектах, поднадзорных СПУ Ростехнадзора</a:t>
            </a:r>
            <a:endParaRPr kumimoji="1"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3185"/>
              </p:ext>
            </p:extLst>
          </p:nvPr>
        </p:nvGraphicFramePr>
        <p:xfrm>
          <a:off x="1427936" y="1904602"/>
          <a:ext cx="6840758" cy="17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21"/>
                <a:gridCol w="2358921"/>
                <a:gridCol w="2122916"/>
              </a:tblGrid>
              <a:tr h="628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(шт.)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(шт.)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6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аварий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61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несчастных случаев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760056" y="1124744"/>
            <a:ext cx="817651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аварий и несчастных случаев, произошедших в 2021г. на территории Саратовской области на объектах, поднадзорных СПУ Ростехнадзора, в сравнении с аналогичным периодом 2020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040" y="65405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-16-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29233306"/>
              </p:ext>
            </p:extLst>
          </p:nvPr>
        </p:nvGraphicFramePr>
        <p:xfrm>
          <a:off x="1475656" y="3621431"/>
          <a:ext cx="3816423" cy="306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86639601"/>
              </p:ext>
            </p:extLst>
          </p:nvPr>
        </p:nvGraphicFramePr>
        <p:xfrm>
          <a:off x="4915112" y="3889024"/>
          <a:ext cx="3816423" cy="284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35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116632"/>
            <a:ext cx="9144000" cy="1189038"/>
            <a:chOff x="0" y="119"/>
            <a:chExt cx="5760" cy="749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057275" y="1052736"/>
            <a:ext cx="71151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выданных разрешений на эксплуатацию,  количество согласований охранных зон объектов электроэнергетики  </a:t>
            </a:r>
            <a:r>
              <a:rPr kumimoji="1"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kumimoji="1"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Саратовской области на объектах, поднадзорных СПУ Ростехнадзора, в сравнении с аналогичным периодом </a:t>
            </a:r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kumimoji="1"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50750"/>
              </p:ext>
            </p:extLst>
          </p:nvPr>
        </p:nvGraphicFramePr>
        <p:xfrm>
          <a:off x="1088009" y="2492896"/>
          <a:ext cx="6840758" cy="62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21"/>
                <a:gridCol w="2358921"/>
                <a:gridCol w="2122916"/>
              </a:tblGrid>
              <a:tr h="628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(шт.)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(шт.)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83408"/>
              </p:ext>
            </p:extLst>
          </p:nvPr>
        </p:nvGraphicFramePr>
        <p:xfrm>
          <a:off x="1057274" y="3140968"/>
          <a:ext cx="6899102" cy="258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455"/>
                <a:gridCol w="2347407"/>
                <a:gridCol w="21602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Разрешения на эксплуатацию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874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Согласование охранных зон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387  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537  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19" y="116632"/>
            <a:ext cx="875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подготовке и оценке готовности к ОЗП</a:t>
            </a:r>
            <a:endParaRPr kumimoji="1"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-46716" y="301298"/>
            <a:ext cx="9144000" cy="1189038"/>
            <a:chOff x="0" y="11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83526334"/>
              </p:ext>
            </p:extLst>
          </p:nvPr>
        </p:nvGraphicFramePr>
        <p:xfrm>
          <a:off x="3893096" y="1467752"/>
          <a:ext cx="5111004" cy="469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67040" y="656708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-23-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39356"/>
            <a:ext cx="62646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46959365"/>
              </p:ext>
            </p:extLst>
          </p:nvPr>
        </p:nvGraphicFramePr>
        <p:xfrm>
          <a:off x="3347864" y="1349017"/>
          <a:ext cx="43441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11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1225" y="198775"/>
            <a:ext cx="875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подготовки  к ОЗП 2021-2022</a:t>
            </a:r>
            <a:endParaRPr kumimoji="1"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49651498"/>
              </p:ext>
            </p:extLst>
          </p:nvPr>
        </p:nvGraphicFramePr>
        <p:xfrm>
          <a:off x="1078001" y="1484784"/>
          <a:ext cx="8645525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383441"/>
            <a:ext cx="9144000" cy="1189038"/>
            <a:chOff x="0" y="11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11629"/>
              </p:ext>
            </p:extLst>
          </p:nvPr>
        </p:nvGraphicFramePr>
        <p:xfrm>
          <a:off x="359076" y="2924944"/>
          <a:ext cx="8516878" cy="245219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14360"/>
                <a:gridCol w="3102518"/>
              </a:tblGrid>
              <a:tr h="209937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ru-RU" sz="1300" b="1" i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проверок</a:t>
                      </a:r>
                      <a:endParaRPr lang="ru-RU" sz="13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</a:t>
                      </a:r>
                      <a:endParaRPr lang="ru-RU" sz="13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282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1300" b="1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3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  <a:endParaRPr lang="ru-RU" sz="13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66643250"/>
              </p:ext>
            </p:extLst>
          </p:nvPr>
        </p:nvGraphicFramePr>
        <p:xfrm>
          <a:off x="365837" y="1772817"/>
          <a:ext cx="850335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93479" y="65194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-24-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885"/>
            <a:ext cx="9144000" cy="527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0" y="785813"/>
            <a:ext cx="9144000" cy="1189038"/>
            <a:chOff x="0" y="119"/>
            <a:chExt cx="5760" cy="749"/>
          </a:xfrm>
        </p:grpSpPr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73349" y="3140968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5185</TotalTime>
  <Words>305</Words>
  <Application>Microsoft Office PowerPoint</Application>
  <PresentationFormat>Экран (4:3)</PresentationFormat>
  <Paragraphs>86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Горбачев Илья Владимирович</dc:creator>
  <cp:lastModifiedBy>User</cp:lastModifiedBy>
  <cp:revision>519</cp:revision>
  <cp:lastPrinted>2017-09-28T05:25:24Z</cp:lastPrinted>
  <dcterms:created xsi:type="dcterms:W3CDTF">2015-06-20T09:02:57Z</dcterms:created>
  <dcterms:modified xsi:type="dcterms:W3CDTF">2023-11-07T08:46:57Z</dcterms:modified>
</cp:coreProperties>
</file>